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p:regular r:id="rId17"/>
      <p:bold r:id="rId18"/>
      <p:italic r:id="rId19"/>
      <p:boldItalic r:id="rId20"/>
    </p:embeddedFont>
    <p:embeddedFont>
      <p:font typeface="Merriweather"/>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5.xml"/><Relationship Id="rId22" Type="http://schemas.openxmlformats.org/officeDocument/2006/relationships/font" Target="fonts/Merriweather-bold.fntdata"/><Relationship Id="rId10" Type="http://schemas.openxmlformats.org/officeDocument/2006/relationships/slide" Target="slides/slide4.xml"/><Relationship Id="rId21" Type="http://schemas.openxmlformats.org/officeDocument/2006/relationships/font" Target="fonts/Merriweather-regular.fntdata"/><Relationship Id="rId13" Type="http://schemas.openxmlformats.org/officeDocument/2006/relationships/slide" Target="slides/slide7.xml"/><Relationship Id="rId24" Type="http://schemas.openxmlformats.org/officeDocument/2006/relationships/font" Target="fonts/Merriweather-boldItalic.fntdata"/><Relationship Id="rId12" Type="http://schemas.openxmlformats.org/officeDocument/2006/relationships/slide" Target="slides/slide6.xml"/><Relationship Id="rId23" Type="http://schemas.openxmlformats.org/officeDocument/2006/relationships/font" Target="fonts/Merriweather-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font" Target="fonts/Roboto-italic.fntdata"/><Relationship Id="rId6" Type="http://schemas.openxmlformats.org/officeDocument/2006/relationships/notesMaster" Target="notesMasters/notesMaster1.xml"/><Relationship Id="rId18"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cbd55c658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cbd55c658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cbd55c65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0cbd55c65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cbd55c6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cbd55c6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0cbd55c6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0cbd55c6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0cbd55c65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0cbd55c65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cbd55c65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cbd55c65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cbd55c65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cbd55c65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cbd55c65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cbd55c65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0cbd55c65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0cbd55c65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0cbd55c65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0cbd55c65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5" name="Shape 85"/>
        <p:cNvGrpSpPr/>
        <p:nvPr/>
      </p:nvGrpSpPr>
      <p:grpSpPr>
        <a:xfrm>
          <a:off x="0" y="0"/>
          <a:ext cx="0" cy="0"/>
          <a:chOff x="0" y="0"/>
          <a:chExt cx="0" cy="0"/>
        </a:xfrm>
      </p:grpSpPr>
      <p:sp>
        <p:nvSpPr>
          <p:cNvPr id="86" name="Google Shape;86;p14"/>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87" name="Google Shape;87;p1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88" name="Google Shape;88;p14"/>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89" name="Google Shape;89;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90" name="Shape 90"/>
        <p:cNvGrpSpPr/>
        <p:nvPr/>
      </p:nvGrpSpPr>
      <p:grpSpPr>
        <a:xfrm>
          <a:off x="0" y="0"/>
          <a:ext cx="0" cy="0"/>
          <a:chOff x="0" y="0"/>
          <a:chExt cx="0" cy="0"/>
        </a:xfrm>
      </p:grpSpPr>
      <p:sp>
        <p:nvSpPr>
          <p:cNvPr id="91" name="Google Shape;91;p1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92" name="Google Shape;92;p1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93" name="Google Shape;93;p15"/>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4" name="Google Shape;9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5" name="Shape 95"/>
        <p:cNvGrpSpPr/>
        <p:nvPr/>
      </p:nvGrpSpPr>
      <p:grpSpPr>
        <a:xfrm>
          <a:off x="0" y="0"/>
          <a:ext cx="0" cy="0"/>
          <a:chOff x="0" y="0"/>
          <a:chExt cx="0" cy="0"/>
        </a:xfrm>
      </p:grpSpPr>
      <p:sp>
        <p:nvSpPr>
          <p:cNvPr id="96" name="Google Shape;96;p1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98" name="Google Shape;98;p1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99" name="Google Shape;99;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00" name="Google Shape;100;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1" name="Google Shape;10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05" name="Google Shape;105;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6" name="Google Shape;106;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7" name="Google Shape;107;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p18"/>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1" name="Google Shape;111;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2" name="Shape 112"/>
        <p:cNvGrpSpPr/>
        <p:nvPr/>
      </p:nvGrpSpPr>
      <p:grpSpPr>
        <a:xfrm>
          <a:off x="0" y="0"/>
          <a:ext cx="0" cy="0"/>
          <a:chOff x="0" y="0"/>
          <a:chExt cx="0" cy="0"/>
        </a:xfrm>
      </p:grpSpPr>
      <p:sp>
        <p:nvSpPr>
          <p:cNvPr id="113" name="Google Shape;113;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5" name="Google Shape;115;p19"/>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116" name="Google Shape;11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17" name="Shape 117"/>
        <p:cNvGrpSpPr/>
        <p:nvPr/>
      </p:nvGrpSpPr>
      <p:grpSpPr>
        <a:xfrm>
          <a:off x="0" y="0"/>
          <a:ext cx="0" cy="0"/>
          <a:chOff x="0" y="0"/>
          <a:chExt cx="0" cy="0"/>
        </a:xfrm>
      </p:grpSpPr>
      <p:sp>
        <p:nvSpPr>
          <p:cNvPr id="118" name="Google Shape;118;p20"/>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19" name="Google Shape;11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0" name="Shape 120"/>
        <p:cNvGrpSpPr/>
        <p:nvPr/>
      </p:nvGrpSpPr>
      <p:grpSpPr>
        <a:xfrm>
          <a:off x="0" y="0"/>
          <a:ext cx="0" cy="0"/>
          <a:chOff x="0" y="0"/>
          <a:chExt cx="0" cy="0"/>
        </a:xfrm>
      </p:grpSpPr>
      <p:sp>
        <p:nvSpPr>
          <p:cNvPr id="121" name="Google Shape;121;p21"/>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3" name="Google Shape;123;p21"/>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124" name="Google Shape;124;p2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25" name="Google Shape;12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6" name="Shape 126"/>
        <p:cNvGrpSpPr/>
        <p:nvPr/>
      </p:nvGrpSpPr>
      <p:grpSpPr>
        <a:xfrm>
          <a:off x="0" y="0"/>
          <a:ext cx="0" cy="0"/>
          <a:chOff x="0" y="0"/>
          <a:chExt cx="0" cy="0"/>
        </a:xfrm>
      </p:grpSpPr>
      <p:sp>
        <p:nvSpPr>
          <p:cNvPr id="127" name="Google Shape;127;p22"/>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129" name="Google Shape;12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0" name="Shape 130"/>
        <p:cNvGrpSpPr/>
        <p:nvPr/>
      </p:nvGrpSpPr>
      <p:grpSpPr>
        <a:xfrm>
          <a:off x="0" y="0"/>
          <a:ext cx="0" cy="0"/>
          <a:chOff x="0" y="0"/>
          <a:chExt cx="0" cy="0"/>
        </a:xfrm>
      </p:grpSpPr>
      <p:sp>
        <p:nvSpPr>
          <p:cNvPr id="131" name="Google Shape;131;p23"/>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132" name="Google Shape;132;p23"/>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133" name="Google Shape;133;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4" name="Shape 134"/>
        <p:cNvGrpSpPr/>
        <p:nvPr/>
      </p:nvGrpSpPr>
      <p:grpSpPr>
        <a:xfrm>
          <a:off x="0" y="0"/>
          <a:ext cx="0" cy="0"/>
          <a:chOff x="0" y="0"/>
          <a:chExt cx="0" cy="0"/>
        </a:xfrm>
      </p:grpSpPr>
      <p:sp>
        <p:nvSpPr>
          <p:cNvPr id="135" name="Google Shape;13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81" name="Shape 81"/>
        <p:cNvGrpSpPr/>
        <p:nvPr/>
      </p:nvGrpSpPr>
      <p:grpSpPr>
        <a:xfrm>
          <a:off x="0" y="0"/>
          <a:ext cx="0" cy="0"/>
          <a:chOff x="0" y="0"/>
          <a:chExt cx="0" cy="0"/>
        </a:xfrm>
      </p:grpSpPr>
      <p:sp>
        <p:nvSpPr>
          <p:cNvPr id="82" name="Google Shape;8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83" name="Google Shape;8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4" name="Google Shape;8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eepzissou.github.io/Draft_Prediction_Project/" TargetMode="External"/><Relationship Id="rId4" Type="http://schemas.openxmlformats.org/officeDocument/2006/relationships/hyperlink" Target="https://github.com/deepzissou/Draft_Prediction_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sports-reference.com/" TargetMode="External"/><Relationship Id="rId4" Type="http://schemas.openxmlformats.org/officeDocument/2006/relationships/hyperlink" Target="https://www.sports-reference.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ctrTitle"/>
          </p:nvPr>
        </p:nvSpPr>
        <p:spPr>
          <a:xfrm>
            <a:off x="0" y="0"/>
            <a:ext cx="9144000" cy="2193600"/>
          </a:xfrm>
          <a:prstGeom prst="rect">
            <a:avLst/>
          </a:prstGeom>
          <a:solidFill>
            <a:srgbClr val="E69138"/>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5500"/>
              <a:t>College Basketball Draft </a:t>
            </a:r>
            <a:endParaRPr sz="5500"/>
          </a:p>
          <a:p>
            <a:pPr indent="0" lvl="0" marL="0" rtl="0" algn="ctr">
              <a:spcBef>
                <a:spcPts val="0"/>
              </a:spcBef>
              <a:spcAft>
                <a:spcPts val="0"/>
              </a:spcAft>
              <a:buNone/>
            </a:pPr>
            <a:r>
              <a:rPr lang="en" sz="5500"/>
              <a:t>Project</a:t>
            </a:r>
            <a:r>
              <a:rPr lang="en"/>
              <a:t>  </a:t>
            </a:r>
            <a:endParaRPr/>
          </a:p>
          <a:p>
            <a:pPr indent="0" lvl="0" marL="0" rtl="0" algn="ctr">
              <a:spcBef>
                <a:spcPts val="0"/>
              </a:spcBef>
              <a:spcAft>
                <a:spcPts val="0"/>
              </a:spcAft>
              <a:buNone/>
            </a:pPr>
            <a:r>
              <a:rPr lang="en" sz="2700">
                <a:solidFill>
                  <a:schemeClr val="lt2"/>
                </a:solidFill>
              </a:rPr>
              <a:t>Machine Learning</a:t>
            </a:r>
            <a:endParaRPr sz="6300"/>
          </a:p>
        </p:txBody>
      </p:sp>
      <p:sp>
        <p:nvSpPr>
          <p:cNvPr id="141" name="Google Shape;141;p25"/>
          <p:cNvSpPr txBox="1"/>
          <p:nvPr>
            <p:ph idx="1" type="subTitle"/>
          </p:nvPr>
        </p:nvSpPr>
        <p:spPr>
          <a:xfrm>
            <a:off x="6771850" y="2326975"/>
            <a:ext cx="2213100" cy="268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rgbClr val="D9D9D9"/>
                </a:solidFill>
              </a:rPr>
              <a:t>Contributors:</a:t>
            </a:r>
            <a:endParaRPr sz="1800">
              <a:solidFill>
                <a:srgbClr val="D9D9D9"/>
              </a:solidFill>
            </a:endParaRPr>
          </a:p>
          <a:p>
            <a:pPr indent="0" lvl="0" marL="0" rtl="0" algn="l">
              <a:spcBef>
                <a:spcPts val="0"/>
              </a:spcBef>
              <a:spcAft>
                <a:spcPts val="0"/>
              </a:spcAft>
              <a:buNone/>
            </a:pPr>
            <a:r>
              <a:t/>
            </a:r>
            <a:endParaRPr sz="1600">
              <a:solidFill>
                <a:srgbClr val="D9D9D9"/>
              </a:solidFill>
            </a:endParaRPr>
          </a:p>
          <a:p>
            <a:pPr indent="0" lvl="0" marL="0" rtl="0" algn="l">
              <a:spcBef>
                <a:spcPts val="0"/>
              </a:spcBef>
              <a:spcAft>
                <a:spcPts val="0"/>
              </a:spcAft>
              <a:buNone/>
            </a:pPr>
            <a:r>
              <a:rPr lang="en" sz="1600">
                <a:solidFill>
                  <a:srgbClr val="D9D9D9"/>
                </a:solidFill>
              </a:rPr>
              <a:t>Thomas Martin</a:t>
            </a:r>
            <a:endParaRPr sz="1600">
              <a:solidFill>
                <a:srgbClr val="D9D9D9"/>
              </a:solidFill>
            </a:endParaRPr>
          </a:p>
          <a:p>
            <a:pPr indent="0" lvl="0" marL="0" rtl="0" algn="l">
              <a:spcBef>
                <a:spcPts val="0"/>
              </a:spcBef>
              <a:spcAft>
                <a:spcPts val="0"/>
              </a:spcAft>
              <a:buNone/>
            </a:pPr>
            <a:r>
              <a:t/>
            </a:r>
            <a:endParaRPr sz="1600">
              <a:solidFill>
                <a:srgbClr val="D9D9D9"/>
              </a:solidFill>
            </a:endParaRPr>
          </a:p>
          <a:p>
            <a:pPr indent="0" lvl="0" marL="0" rtl="0" algn="l">
              <a:spcBef>
                <a:spcPts val="0"/>
              </a:spcBef>
              <a:spcAft>
                <a:spcPts val="0"/>
              </a:spcAft>
              <a:buNone/>
            </a:pPr>
            <a:r>
              <a:rPr lang="en" sz="1600">
                <a:solidFill>
                  <a:srgbClr val="D9D9D9"/>
                </a:solidFill>
              </a:rPr>
              <a:t>Marisa Kiger</a:t>
            </a:r>
            <a:endParaRPr sz="1600">
              <a:solidFill>
                <a:srgbClr val="D9D9D9"/>
              </a:solidFill>
            </a:endParaRPr>
          </a:p>
          <a:p>
            <a:pPr indent="0" lvl="0" marL="0" rtl="0" algn="l">
              <a:spcBef>
                <a:spcPts val="0"/>
              </a:spcBef>
              <a:spcAft>
                <a:spcPts val="0"/>
              </a:spcAft>
              <a:buNone/>
            </a:pPr>
            <a:r>
              <a:t/>
            </a:r>
            <a:endParaRPr sz="1600">
              <a:solidFill>
                <a:srgbClr val="D9D9D9"/>
              </a:solidFill>
            </a:endParaRPr>
          </a:p>
          <a:p>
            <a:pPr indent="0" lvl="0" marL="0" rtl="0" algn="l">
              <a:spcBef>
                <a:spcPts val="0"/>
              </a:spcBef>
              <a:spcAft>
                <a:spcPts val="0"/>
              </a:spcAft>
              <a:buNone/>
            </a:pPr>
            <a:r>
              <a:rPr lang="en" sz="1600">
                <a:solidFill>
                  <a:srgbClr val="D9D9D9"/>
                </a:solidFill>
              </a:rPr>
              <a:t>Galen Kellner</a:t>
            </a:r>
            <a:endParaRPr sz="1600">
              <a:solidFill>
                <a:srgbClr val="D9D9D9"/>
              </a:solidFill>
            </a:endParaRPr>
          </a:p>
          <a:p>
            <a:pPr indent="0" lvl="0" marL="0" rtl="0" algn="l">
              <a:spcBef>
                <a:spcPts val="0"/>
              </a:spcBef>
              <a:spcAft>
                <a:spcPts val="0"/>
              </a:spcAft>
              <a:buNone/>
            </a:pPr>
            <a:r>
              <a:t/>
            </a:r>
            <a:endParaRPr sz="1600">
              <a:solidFill>
                <a:srgbClr val="D9D9D9"/>
              </a:solidFill>
            </a:endParaRPr>
          </a:p>
          <a:p>
            <a:pPr indent="0" lvl="0" marL="0" rtl="0" algn="l">
              <a:spcBef>
                <a:spcPts val="0"/>
              </a:spcBef>
              <a:spcAft>
                <a:spcPts val="0"/>
              </a:spcAft>
              <a:buNone/>
            </a:pPr>
            <a:r>
              <a:rPr lang="en" sz="1600">
                <a:solidFill>
                  <a:srgbClr val="D9D9D9"/>
                </a:solidFill>
              </a:rPr>
              <a:t>Dwayne Jordan</a:t>
            </a:r>
            <a:endParaRPr sz="1600">
              <a:solidFill>
                <a:srgbClr val="D9D9D9"/>
              </a:solidFill>
            </a:endParaRPr>
          </a:p>
        </p:txBody>
      </p:sp>
      <p:pic>
        <p:nvPicPr>
          <p:cNvPr id="142" name="Google Shape;142;p25"/>
          <p:cNvPicPr preferRelativeResize="0"/>
          <p:nvPr/>
        </p:nvPicPr>
        <p:blipFill>
          <a:blip r:embed="rId3">
            <a:alphaModFix/>
          </a:blip>
          <a:stretch>
            <a:fillRect/>
          </a:stretch>
        </p:blipFill>
        <p:spPr>
          <a:xfrm>
            <a:off x="0" y="2193650"/>
            <a:ext cx="6427298" cy="29498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type="title"/>
          </p:nvPr>
        </p:nvSpPr>
        <p:spPr>
          <a:xfrm>
            <a:off x="311700" y="191025"/>
            <a:ext cx="8520600" cy="665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a:solidFill>
                  <a:schemeClr val="accent2"/>
                </a:solidFill>
                <a:latin typeface="Arial"/>
                <a:ea typeface="Arial"/>
                <a:cs typeface="Arial"/>
                <a:sym typeface="Arial"/>
              </a:rPr>
              <a:t>For more information…</a:t>
            </a:r>
            <a:r>
              <a:rPr lang="en" sz="4000">
                <a:solidFill>
                  <a:srgbClr val="000000"/>
                </a:solidFill>
                <a:latin typeface="Arial"/>
                <a:ea typeface="Arial"/>
                <a:cs typeface="Arial"/>
                <a:sym typeface="Arial"/>
              </a:rPr>
              <a:t> </a:t>
            </a:r>
            <a:endParaRPr/>
          </a:p>
        </p:txBody>
      </p:sp>
      <p:sp>
        <p:nvSpPr>
          <p:cNvPr id="200" name="Google Shape;200;p34"/>
          <p:cNvSpPr txBox="1"/>
          <p:nvPr>
            <p:ph idx="1" type="body"/>
          </p:nvPr>
        </p:nvSpPr>
        <p:spPr>
          <a:xfrm>
            <a:off x="311700" y="856125"/>
            <a:ext cx="8520600" cy="37128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sz="4000">
                <a:solidFill>
                  <a:srgbClr val="000000"/>
                </a:solidFill>
                <a:latin typeface="Arial"/>
                <a:ea typeface="Arial"/>
                <a:cs typeface="Arial"/>
                <a:sym typeface="Arial"/>
              </a:rPr>
              <a:t>Visit our pages:</a:t>
            </a:r>
            <a:endParaRPr sz="4000">
              <a:solidFill>
                <a:srgbClr val="000000"/>
              </a:solidFill>
              <a:latin typeface="Arial"/>
              <a:ea typeface="Arial"/>
              <a:cs typeface="Arial"/>
              <a:sym typeface="Arial"/>
            </a:endParaRPr>
          </a:p>
          <a:p>
            <a:pPr indent="0" lvl="0" marL="0" rtl="0" algn="l">
              <a:spcBef>
                <a:spcPts val="1000"/>
              </a:spcBef>
              <a:spcAft>
                <a:spcPts val="0"/>
              </a:spcAft>
              <a:buNone/>
            </a:pPr>
            <a:r>
              <a:t/>
            </a:r>
            <a:endParaRPr sz="4000">
              <a:solidFill>
                <a:srgbClr val="000000"/>
              </a:solidFill>
              <a:latin typeface="Arial"/>
              <a:ea typeface="Arial"/>
              <a:cs typeface="Arial"/>
              <a:sym typeface="Arial"/>
            </a:endParaRPr>
          </a:p>
          <a:p>
            <a:pPr indent="-353736" lvl="0" marL="457200" rtl="0" algn="l">
              <a:lnSpc>
                <a:spcPct val="90000"/>
              </a:lnSpc>
              <a:spcBef>
                <a:spcPts val="1000"/>
              </a:spcBef>
              <a:spcAft>
                <a:spcPts val="0"/>
              </a:spcAft>
              <a:buClr>
                <a:srgbClr val="000000"/>
              </a:buClr>
              <a:buSzPct val="100000"/>
              <a:buFont typeface="Arial"/>
              <a:buChar char="●"/>
            </a:pPr>
            <a:r>
              <a:rPr lang="en" sz="2815">
                <a:solidFill>
                  <a:srgbClr val="000000"/>
                </a:solidFill>
                <a:latin typeface="Arial"/>
                <a:ea typeface="Arial"/>
                <a:cs typeface="Arial"/>
                <a:sym typeface="Arial"/>
              </a:rPr>
              <a:t>Project Web Site:</a:t>
            </a:r>
            <a:endParaRPr sz="2815">
              <a:solidFill>
                <a:srgbClr val="000000"/>
              </a:solidFill>
              <a:latin typeface="Arial"/>
              <a:ea typeface="Arial"/>
              <a:cs typeface="Arial"/>
              <a:sym typeface="Arial"/>
            </a:endParaRPr>
          </a:p>
          <a:p>
            <a:pPr indent="0" lvl="0" marL="0" rtl="0" algn="l">
              <a:lnSpc>
                <a:spcPct val="90000"/>
              </a:lnSpc>
              <a:spcBef>
                <a:spcPts val="1000"/>
              </a:spcBef>
              <a:spcAft>
                <a:spcPts val="0"/>
              </a:spcAft>
              <a:buNone/>
            </a:pPr>
            <a:r>
              <a:rPr lang="en" sz="2815">
                <a:solidFill>
                  <a:schemeClr val="accent5"/>
                </a:solidFill>
                <a:highlight>
                  <a:srgbClr val="FFFFFF"/>
                </a:highlight>
                <a:uFill>
                  <a:noFill/>
                </a:uFill>
                <a:latin typeface="Arial"/>
                <a:ea typeface="Arial"/>
                <a:cs typeface="Arial"/>
                <a:sym typeface="Arial"/>
                <a:hlinkClick r:id="rId3">
                  <a:extLst>
                    <a:ext uri="{A12FA001-AC4F-418D-AE19-62706E023703}">
                      <ahyp:hlinkClr val="tx"/>
                    </a:ext>
                  </a:extLst>
                </a:hlinkClick>
              </a:rPr>
              <a:t>https://deepzissou.github.io/Draft_Prediction_Project/</a:t>
            </a:r>
            <a:endParaRPr sz="2815">
              <a:solidFill>
                <a:srgbClr val="000000"/>
              </a:solidFill>
              <a:latin typeface="Arial"/>
              <a:ea typeface="Arial"/>
              <a:cs typeface="Arial"/>
              <a:sym typeface="Arial"/>
            </a:endParaRPr>
          </a:p>
          <a:p>
            <a:pPr indent="0" lvl="0" marL="0" rtl="0" algn="l">
              <a:lnSpc>
                <a:spcPct val="90000"/>
              </a:lnSpc>
              <a:spcBef>
                <a:spcPts val="1000"/>
              </a:spcBef>
              <a:spcAft>
                <a:spcPts val="0"/>
              </a:spcAft>
              <a:buNone/>
            </a:pPr>
            <a:r>
              <a:t/>
            </a:r>
            <a:endParaRPr sz="2800">
              <a:solidFill>
                <a:srgbClr val="000000"/>
              </a:solidFill>
              <a:latin typeface="Arial"/>
              <a:ea typeface="Arial"/>
              <a:cs typeface="Arial"/>
              <a:sym typeface="Arial"/>
            </a:endParaRPr>
          </a:p>
          <a:p>
            <a:pPr indent="-353060"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GitHub Draft_Prediction_Project</a:t>
            </a:r>
            <a:endParaRPr sz="2800">
              <a:solidFill>
                <a:srgbClr val="000000"/>
              </a:solidFill>
              <a:latin typeface="Arial"/>
              <a:ea typeface="Arial"/>
              <a:cs typeface="Arial"/>
              <a:sym typeface="Arial"/>
            </a:endParaRPr>
          </a:p>
          <a:p>
            <a:pPr indent="0" lvl="0" marL="0" rtl="0" algn="l">
              <a:lnSpc>
                <a:spcPct val="90000"/>
              </a:lnSpc>
              <a:spcBef>
                <a:spcPts val="1000"/>
              </a:spcBef>
              <a:spcAft>
                <a:spcPts val="0"/>
              </a:spcAft>
              <a:buNone/>
            </a:pPr>
            <a:r>
              <a:rPr lang="en" sz="2800" u="sng">
                <a:solidFill>
                  <a:schemeClr val="hlink"/>
                </a:solidFill>
                <a:latin typeface="Arial"/>
                <a:ea typeface="Arial"/>
                <a:cs typeface="Arial"/>
                <a:sym typeface="Arial"/>
                <a:hlinkClick r:id="rId4"/>
              </a:rPr>
              <a:t>deepzissou/Draft_Prediction_Project (github.com)</a:t>
            </a:r>
            <a:endParaRPr sz="2800" u="sng">
              <a:solidFill>
                <a:schemeClr val="hlink"/>
              </a:solidFill>
              <a:latin typeface="Arial"/>
              <a:ea typeface="Arial"/>
              <a:cs typeface="Arial"/>
              <a:sym typeface="Arial"/>
            </a:endParaRPr>
          </a:p>
          <a:p>
            <a:pPr indent="0" lvl="0" marL="0" rtl="0" algn="l">
              <a:lnSpc>
                <a:spcPct val="90000"/>
              </a:lnSpc>
              <a:spcBef>
                <a:spcPts val="1000"/>
              </a:spcBef>
              <a:spcAft>
                <a:spcPts val="0"/>
              </a:spcAft>
              <a:buNone/>
            </a:pPr>
            <a:r>
              <a:t/>
            </a:r>
            <a:endParaRPr sz="2800" u="sng">
              <a:solidFill>
                <a:schemeClr val="hlink"/>
              </a:solidFill>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311700" y="226400"/>
            <a:ext cx="8520600" cy="643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400">
                <a:solidFill>
                  <a:schemeClr val="accent2"/>
                </a:solidFill>
                <a:latin typeface="Arial"/>
                <a:ea typeface="Arial"/>
                <a:cs typeface="Arial"/>
                <a:sym typeface="Arial"/>
              </a:rPr>
              <a:t>Project Overview</a:t>
            </a:r>
            <a:endParaRPr>
              <a:solidFill>
                <a:schemeClr val="accent2"/>
              </a:solidFill>
            </a:endParaRPr>
          </a:p>
        </p:txBody>
      </p:sp>
      <p:sp>
        <p:nvSpPr>
          <p:cNvPr id="148" name="Google Shape;148;p26"/>
          <p:cNvSpPr txBox="1"/>
          <p:nvPr>
            <p:ph idx="1" type="body"/>
          </p:nvPr>
        </p:nvSpPr>
        <p:spPr>
          <a:xfrm>
            <a:off x="311700" y="1068325"/>
            <a:ext cx="8520600" cy="3500700"/>
          </a:xfrm>
          <a:prstGeom prst="rect">
            <a:avLst/>
          </a:prstGeom>
        </p:spPr>
        <p:txBody>
          <a:bodyPr anchorCtr="0" anchor="t" bIns="91425" lIns="91425" spcFirstLastPara="1" rIns="91425" wrap="square" tIns="91425">
            <a:normAutofit fontScale="92500" lnSpcReduction="20000"/>
          </a:bodyPr>
          <a:lstStyle/>
          <a:p>
            <a:pPr indent="0" lvl="0" marL="0" rtl="0" algn="l">
              <a:lnSpc>
                <a:spcPct val="90000"/>
              </a:lnSpc>
              <a:spcBef>
                <a:spcPts val="1000"/>
              </a:spcBef>
              <a:spcAft>
                <a:spcPts val="0"/>
              </a:spcAft>
              <a:buNone/>
            </a:pPr>
            <a:r>
              <a:rPr lang="en" sz="2800">
                <a:solidFill>
                  <a:srgbClr val="000000"/>
                </a:solidFill>
                <a:latin typeface="Arial"/>
                <a:ea typeface="Arial"/>
                <a:cs typeface="Arial"/>
                <a:sym typeface="Arial"/>
              </a:rPr>
              <a:t>Principle:</a:t>
            </a:r>
            <a:endParaRPr sz="2800">
              <a:solidFill>
                <a:srgbClr val="000000"/>
              </a:solidFill>
              <a:latin typeface="Arial"/>
              <a:ea typeface="Arial"/>
              <a:cs typeface="Arial"/>
              <a:sym typeface="Arial"/>
            </a:endParaRPr>
          </a:p>
          <a:p>
            <a:pPr indent="-369570" lvl="0" marL="457200" rtl="0" algn="l">
              <a:lnSpc>
                <a:spcPct val="90000"/>
              </a:lnSpc>
              <a:spcBef>
                <a:spcPts val="1000"/>
              </a:spcBef>
              <a:spcAft>
                <a:spcPts val="0"/>
              </a:spcAft>
              <a:buClr>
                <a:srgbClr val="000000"/>
              </a:buClr>
              <a:buSzPct val="100000"/>
              <a:buFont typeface="Arial"/>
              <a:buChar char="●"/>
            </a:pPr>
            <a:r>
              <a:rPr lang="en" sz="2400">
                <a:solidFill>
                  <a:srgbClr val="000000"/>
                </a:solidFill>
                <a:latin typeface="Arial"/>
                <a:ea typeface="Arial"/>
                <a:cs typeface="Arial"/>
                <a:sym typeface="Arial"/>
              </a:rPr>
              <a:t>Develop a Machine Learning model to predict if a basketball player will go professional based on their player stats.</a:t>
            </a:r>
            <a:endParaRPr sz="2400">
              <a:solidFill>
                <a:srgbClr val="000000"/>
              </a:solidFill>
              <a:latin typeface="Arial"/>
              <a:ea typeface="Arial"/>
              <a:cs typeface="Arial"/>
              <a:sym typeface="Arial"/>
            </a:endParaRPr>
          </a:p>
          <a:p>
            <a:pPr indent="0" lvl="0" marL="0" rtl="0" algn="l">
              <a:lnSpc>
                <a:spcPct val="90000"/>
              </a:lnSpc>
              <a:spcBef>
                <a:spcPts val="1000"/>
              </a:spcBef>
              <a:spcAft>
                <a:spcPts val="0"/>
              </a:spcAft>
              <a:buNone/>
            </a:pPr>
            <a:r>
              <a:t/>
            </a:r>
            <a:endParaRPr sz="2400">
              <a:solidFill>
                <a:srgbClr val="000000"/>
              </a:solidFill>
              <a:latin typeface="Arial"/>
              <a:ea typeface="Arial"/>
              <a:cs typeface="Arial"/>
              <a:sym typeface="Arial"/>
            </a:endParaRPr>
          </a:p>
          <a:p>
            <a:pPr indent="0" lvl="0" marL="0" rtl="0" algn="l">
              <a:lnSpc>
                <a:spcPct val="90000"/>
              </a:lnSpc>
              <a:spcBef>
                <a:spcPts val="1000"/>
              </a:spcBef>
              <a:spcAft>
                <a:spcPts val="0"/>
              </a:spcAft>
              <a:buNone/>
            </a:pPr>
            <a:r>
              <a:rPr lang="en" sz="2800">
                <a:solidFill>
                  <a:srgbClr val="000000"/>
                </a:solidFill>
                <a:latin typeface="Arial"/>
                <a:ea typeface="Arial"/>
                <a:cs typeface="Arial"/>
                <a:sym typeface="Arial"/>
              </a:rPr>
              <a:t>Objectives:</a:t>
            </a:r>
            <a:endParaRPr sz="2800">
              <a:solidFill>
                <a:srgbClr val="000000"/>
              </a:solidFill>
              <a:latin typeface="Arial"/>
              <a:ea typeface="Arial"/>
              <a:cs typeface="Arial"/>
              <a:sym typeface="Arial"/>
            </a:endParaRPr>
          </a:p>
          <a:p>
            <a:pPr indent="-369570" lvl="0" marL="457200" rtl="0" algn="l">
              <a:lnSpc>
                <a:spcPct val="90000"/>
              </a:lnSpc>
              <a:spcBef>
                <a:spcPts val="1000"/>
              </a:spcBef>
              <a:spcAft>
                <a:spcPts val="0"/>
              </a:spcAft>
              <a:buClr>
                <a:srgbClr val="000000"/>
              </a:buClr>
              <a:buSzPct val="100000"/>
              <a:buFont typeface="Arial"/>
              <a:buChar char="●"/>
            </a:pPr>
            <a:r>
              <a:rPr lang="en" sz="2400">
                <a:solidFill>
                  <a:srgbClr val="000000"/>
                </a:solidFill>
                <a:latin typeface="Arial"/>
                <a:ea typeface="Arial"/>
                <a:cs typeface="Arial"/>
                <a:sym typeface="Arial"/>
              </a:rPr>
              <a:t>Find a large source of meaningful data.</a:t>
            </a:r>
            <a:endParaRPr sz="2400">
              <a:solidFill>
                <a:srgbClr val="000000"/>
              </a:solidFill>
              <a:latin typeface="Arial"/>
              <a:ea typeface="Arial"/>
              <a:cs typeface="Arial"/>
              <a:sym typeface="Arial"/>
            </a:endParaRPr>
          </a:p>
          <a:p>
            <a:pPr indent="-369570" lvl="0" marL="457200" rtl="0" algn="l">
              <a:lnSpc>
                <a:spcPct val="90000"/>
              </a:lnSpc>
              <a:spcBef>
                <a:spcPts val="0"/>
              </a:spcBef>
              <a:spcAft>
                <a:spcPts val="0"/>
              </a:spcAft>
              <a:buClr>
                <a:srgbClr val="000000"/>
              </a:buClr>
              <a:buSzPct val="100000"/>
              <a:buFont typeface="Arial"/>
              <a:buChar char="●"/>
            </a:pPr>
            <a:r>
              <a:rPr lang="en" sz="2400">
                <a:solidFill>
                  <a:srgbClr val="000000"/>
                </a:solidFill>
                <a:latin typeface="Arial"/>
                <a:ea typeface="Arial"/>
                <a:cs typeface="Arial"/>
                <a:sym typeface="Arial"/>
              </a:rPr>
              <a:t>Create a training model.</a:t>
            </a:r>
            <a:endParaRPr sz="2400">
              <a:solidFill>
                <a:srgbClr val="000000"/>
              </a:solidFill>
              <a:latin typeface="Arial"/>
              <a:ea typeface="Arial"/>
              <a:cs typeface="Arial"/>
              <a:sym typeface="Arial"/>
            </a:endParaRPr>
          </a:p>
          <a:p>
            <a:pPr indent="-369570" lvl="0" marL="457200" rtl="0" algn="l">
              <a:lnSpc>
                <a:spcPct val="90000"/>
              </a:lnSpc>
              <a:spcBef>
                <a:spcPts val="0"/>
              </a:spcBef>
              <a:spcAft>
                <a:spcPts val="0"/>
              </a:spcAft>
              <a:buClr>
                <a:srgbClr val="000000"/>
              </a:buClr>
              <a:buSzPct val="100000"/>
              <a:buFont typeface="Arial"/>
              <a:buChar char="●"/>
            </a:pPr>
            <a:r>
              <a:rPr lang="en" sz="2400">
                <a:solidFill>
                  <a:srgbClr val="000000"/>
                </a:solidFill>
                <a:latin typeface="Arial"/>
                <a:ea typeface="Arial"/>
                <a:cs typeface="Arial"/>
                <a:sym typeface="Arial"/>
              </a:rPr>
              <a:t>Test the training model.</a:t>
            </a:r>
            <a:endParaRPr sz="2400">
              <a:solidFill>
                <a:srgbClr val="000000"/>
              </a:solidFill>
              <a:latin typeface="Arial"/>
              <a:ea typeface="Arial"/>
              <a:cs typeface="Arial"/>
              <a:sym typeface="Arial"/>
            </a:endParaRPr>
          </a:p>
          <a:p>
            <a:pPr indent="-369570" lvl="0" marL="457200" rtl="0" algn="l">
              <a:lnSpc>
                <a:spcPct val="90000"/>
              </a:lnSpc>
              <a:spcBef>
                <a:spcPts val="0"/>
              </a:spcBef>
              <a:spcAft>
                <a:spcPts val="0"/>
              </a:spcAft>
              <a:buClr>
                <a:srgbClr val="000000"/>
              </a:buClr>
              <a:buSzPct val="100000"/>
              <a:buFont typeface="Arial"/>
              <a:buChar char="●"/>
            </a:pPr>
            <a:r>
              <a:rPr lang="en" sz="2400">
                <a:solidFill>
                  <a:srgbClr val="000000"/>
                </a:solidFill>
                <a:latin typeface="Arial"/>
                <a:ea typeface="Arial"/>
                <a:cs typeface="Arial"/>
                <a:sym typeface="Arial"/>
              </a:rPr>
              <a:t>Measure output predictions for accuracy.</a:t>
            </a:r>
            <a:endParaRPr sz="24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49" name="Google Shape;149;p26"/>
          <p:cNvPicPr preferRelativeResize="0"/>
          <p:nvPr/>
        </p:nvPicPr>
        <p:blipFill>
          <a:blip r:embed="rId3">
            <a:alphaModFix/>
          </a:blip>
          <a:stretch>
            <a:fillRect/>
          </a:stretch>
        </p:blipFill>
        <p:spPr>
          <a:xfrm>
            <a:off x="6000263" y="2130388"/>
            <a:ext cx="1965960" cy="176479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11700" y="219325"/>
            <a:ext cx="8520600" cy="658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400">
                <a:solidFill>
                  <a:schemeClr val="accent2"/>
                </a:solidFill>
                <a:latin typeface="Arial"/>
                <a:ea typeface="Arial"/>
                <a:cs typeface="Arial"/>
                <a:sym typeface="Arial"/>
              </a:rPr>
              <a:t>Data Collection - Finding Big Data</a:t>
            </a:r>
            <a:endParaRPr>
              <a:solidFill>
                <a:schemeClr val="accent2"/>
              </a:solidFill>
            </a:endParaRPr>
          </a:p>
        </p:txBody>
      </p:sp>
      <p:sp>
        <p:nvSpPr>
          <p:cNvPr id="155" name="Google Shape;155;p27"/>
          <p:cNvSpPr txBox="1"/>
          <p:nvPr>
            <p:ph idx="1" type="body"/>
          </p:nvPr>
        </p:nvSpPr>
        <p:spPr>
          <a:xfrm>
            <a:off x="311700" y="877525"/>
            <a:ext cx="7775100" cy="3933600"/>
          </a:xfrm>
          <a:prstGeom prst="rect">
            <a:avLst/>
          </a:prstGeom>
        </p:spPr>
        <p:txBody>
          <a:bodyPr anchorCtr="0" anchor="t" bIns="91425" lIns="91425" spcFirstLastPara="1" rIns="91425" wrap="square" tIns="91425">
            <a:normAutofit fontScale="77500" lnSpcReduction="10000"/>
          </a:bodyPr>
          <a:lstStyle/>
          <a:p>
            <a:pPr indent="0" lvl="0" marL="0" rtl="0" algn="l">
              <a:lnSpc>
                <a:spcPct val="90000"/>
              </a:lnSpc>
              <a:spcBef>
                <a:spcPts val="1000"/>
              </a:spcBef>
              <a:spcAft>
                <a:spcPts val="0"/>
              </a:spcAft>
              <a:buNone/>
            </a:pPr>
            <a:r>
              <a:rPr lang="en" sz="2600">
                <a:solidFill>
                  <a:srgbClr val="000000"/>
                </a:solidFill>
                <a:latin typeface="Arial"/>
                <a:ea typeface="Arial"/>
                <a:cs typeface="Arial"/>
                <a:sym typeface="Arial"/>
              </a:rPr>
              <a:t>Web-scraping code was used to scrape data from the site Sports Reference</a:t>
            </a:r>
            <a:r>
              <a:rPr lang="en" sz="2600">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sz="2600" u="sng">
                <a:solidFill>
                  <a:schemeClr val="hlink"/>
                </a:solidFill>
                <a:latin typeface="Arial"/>
                <a:ea typeface="Arial"/>
                <a:cs typeface="Arial"/>
                <a:sym typeface="Arial"/>
                <a:hlinkClick r:id="rId4"/>
              </a:rPr>
              <a:t>https://www.sports-reference.com/</a:t>
            </a:r>
            <a:r>
              <a:rPr lang="en" sz="2600">
                <a:solidFill>
                  <a:srgbClr val="000000"/>
                </a:solidFill>
                <a:latin typeface="Arial"/>
                <a:ea typeface="Arial"/>
                <a:cs typeface="Arial"/>
                <a:sym typeface="Arial"/>
              </a:rPr>
              <a:t>.  The code was specified to pull data for eleven key player stat parameters:</a:t>
            </a:r>
            <a:endParaRPr sz="2600">
              <a:solidFill>
                <a:srgbClr val="000000"/>
              </a:solidFill>
              <a:latin typeface="Arial"/>
              <a:ea typeface="Arial"/>
              <a:cs typeface="Arial"/>
              <a:sym typeface="Arial"/>
            </a:endParaRPr>
          </a:p>
          <a:p>
            <a:pPr indent="-331946" lvl="0" marL="1371600" rtl="0" algn="l">
              <a:lnSpc>
                <a:spcPct val="90000"/>
              </a:lnSpc>
              <a:spcBef>
                <a:spcPts val="100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fgapg</a:t>
            </a:r>
            <a:r>
              <a:rPr lang="en" sz="2100">
                <a:solidFill>
                  <a:srgbClr val="333333"/>
                </a:solidFill>
                <a:latin typeface="Arial"/>
                <a:ea typeface="Arial"/>
                <a:cs typeface="Arial"/>
                <a:sym typeface="Arial"/>
              </a:rPr>
              <a:t> = Field goal attempts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fgpct</a:t>
            </a:r>
            <a:r>
              <a:rPr lang="en" sz="2100">
                <a:solidFill>
                  <a:srgbClr val="333333"/>
                </a:solidFill>
                <a:latin typeface="Arial"/>
                <a:ea typeface="Arial"/>
                <a:cs typeface="Arial"/>
                <a:sym typeface="Arial"/>
              </a:rPr>
              <a:t> = Field goal percent</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fgpg</a:t>
            </a:r>
            <a:r>
              <a:rPr lang="en" sz="2100">
                <a:solidFill>
                  <a:srgbClr val="333333"/>
                </a:solidFill>
                <a:latin typeface="Arial"/>
                <a:ea typeface="Arial"/>
                <a:cs typeface="Arial"/>
                <a:sym typeface="Arial"/>
              </a:rPr>
              <a:t> = Field goals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ftapg</a:t>
            </a:r>
            <a:r>
              <a:rPr lang="en" sz="2100">
                <a:solidFill>
                  <a:srgbClr val="333333"/>
                </a:solidFill>
                <a:latin typeface="Arial"/>
                <a:ea typeface="Arial"/>
                <a:cs typeface="Arial"/>
                <a:sym typeface="Arial"/>
              </a:rPr>
              <a:t> = Free throw attempts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ftpct</a:t>
            </a:r>
            <a:r>
              <a:rPr lang="en" sz="2100">
                <a:solidFill>
                  <a:srgbClr val="333333"/>
                </a:solidFill>
                <a:latin typeface="Arial"/>
                <a:ea typeface="Arial"/>
                <a:cs typeface="Arial"/>
                <a:sym typeface="Arial"/>
              </a:rPr>
              <a:t> = Free throw percent</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ftpg</a:t>
            </a:r>
            <a:r>
              <a:rPr lang="en" sz="2100">
                <a:solidFill>
                  <a:srgbClr val="333333"/>
                </a:solidFill>
                <a:latin typeface="Arial"/>
                <a:ea typeface="Arial"/>
                <a:cs typeface="Arial"/>
                <a:sym typeface="Arial"/>
              </a:rPr>
              <a:t> = Free throws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height </a:t>
            </a:r>
            <a:r>
              <a:rPr lang="en" sz="2100">
                <a:solidFill>
                  <a:srgbClr val="333333"/>
                </a:solidFill>
                <a:latin typeface="Arial"/>
                <a:ea typeface="Arial"/>
                <a:cs typeface="Arial"/>
                <a:sym typeface="Arial"/>
              </a:rPr>
              <a:t>= Player height</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pfpg</a:t>
            </a:r>
            <a:r>
              <a:rPr lang="en" sz="2100">
                <a:solidFill>
                  <a:srgbClr val="333333"/>
                </a:solidFill>
                <a:latin typeface="Arial"/>
                <a:ea typeface="Arial"/>
                <a:cs typeface="Arial"/>
                <a:sym typeface="Arial"/>
              </a:rPr>
              <a:t> = Personal fouls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ptspg</a:t>
            </a:r>
            <a:r>
              <a:rPr lang="en" sz="2100">
                <a:solidFill>
                  <a:srgbClr val="333333"/>
                </a:solidFill>
                <a:latin typeface="Arial"/>
                <a:ea typeface="Arial"/>
                <a:cs typeface="Arial"/>
                <a:sym typeface="Arial"/>
              </a:rPr>
              <a:t> = Points per game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sospg</a:t>
            </a:r>
            <a:r>
              <a:rPr lang="en" sz="2100">
                <a:solidFill>
                  <a:srgbClr val="333333"/>
                </a:solidFill>
                <a:latin typeface="Arial"/>
                <a:ea typeface="Arial"/>
                <a:cs typeface="Arial"/>
                <a:sym typeface="Arial"/>
              </a:rPr>
              <a:t> = Strength of schedule</a:t>
            </a:r>
            <a:endParaRPr sz="2100">
              <a:solidFill>
                <a:srgbClr val="333333"/>
              </a:solidFill>
              <a:latin typeface="Arial"/>
              <a:ea typeface="Arial"/>
              <a:cs typeface="Arial"/>
              <a:sym typeface="Arial"/>
            </a:endParaRPr>
          </a:p>
          <a:p>
            <a:pPr indent="-331946" lvl="0" marL="1371600" rtl="0" algn="l">
              <a:lnSpc>
                <a:spcPct val="90000"/>
              </a:lnSpc>
              <a:spcBef>
                <a:spcPts val="0"/>
              </a:spcBef>
              <a:spcAft>
                <a:spcPts val="0"/>
              </a:spcAft>
              <a:buClr>
                <a:srgbClr val="333333"/>
              </a:buClr>
              <a:buSzPct val="100000"/>
              <a:buFont typeface="Arial"/>
              <a:buChar char="●"/>
            </a:pPr>
            <a:r>
              <a:rPr b="1" lang="en" sz="2100">
                <a:solidFill>
                  <a:srgbClr val="333333"/>
                </a:solidFill>
                <a:latin typeface="Arial"/>
                <a:ea typeface="Arial"/>
                <a:cs typeface="Arial"/>
                <a:sym typeface="Arial"/>
              </a:rPr>
              <a:t>trbpg</a:t>
            </a:r>
            <a:r>
              <a:rPr lang="en" sz="2100">
                <a:solidFill>
                  <a:srgbClr val="333333"/>
                </a:solidFill>
                <a:latin typeface="Arial"/>
                <a:ea typeface="Arial"/>
                <a:cs typeface="Arial"/>
                <a:sym typeface="Arial"/>
              </a:rPr>
              <a:t> = Total rebounds per game</a:t>
            </a:r>
            <a:endParaRPr sz="2100">
              <a:solidFill>
                <a:srgbClr val="333333"/>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70750"/>
            <a:ext cx="8520600" cy="862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400">
                <a:solidFill>
                  <a:schemeClr val="accent2"/>
                </a:solidFill>
                <a:latin typeface="Arial"/>
                <a:ea typeface="Arial"/>
                <a:cs typeface="Arial"/>
                <a:sym typeface="Arial"/>
              </a:rPr>
              <a:t>Data Preprocessing</a:t>
            </a:r>
            <a:endParaRPr>
              <a:solidFill>
                <a:schemeClr val="accent2"/>
              </a:solidFill>
            </a:endParaRPr>
          </a:p>
        </p:txBody>
      </p:sp>
      <p:sp>
        <p:nvSpPr>
          <p:cNvPr id="161" name="Google Shape;161;p28"/>
          <p:cNvSpPr txBox="1"/>
          <p:nvPr>
            <p:ph idx="1" type="body"/>
          </p:nvPr>
        </p:nvSpPr>
        <p:spPr>
          <a:xfrm>
            <a:off x="311700" y="849000"/>
            <a:ext cx="8520600" cy="3720000"/>
          </a:xfrm>
          <a:prstGeom prst="rect">
            <a:avLst/>
          </a:prstGeom>
        </p:spPr>
        <p:txBody>
          <a:bodyPr anchorCtr="0" anchor="t" bIns="91425" lIns="91425" spcFirstLastPara="1" rIns="91425" wrap="square" tIns="91425">
            <a:normAutofit fontScale="62500" lnSpcReduction="20000"/>
          </a:bodyPr>
          <a:lstStyle/>
          <a:p>
            <a:pPr indent="-33972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SQL – Created schema code to create a </a:t>
            </a:r>
            <a:r>
              <a:rPr lang="en" sz="2800">
                <a:solidFill>
                  <a:srgbClr val="000000"/>
                </a:solidFill>
                <a:latin typeface="Arial"/>
                <a:ea typeface="Arial"/>
                <a:cs typeface="Arial"/>
                <a:sym typeface="Arial"/>
              </a:rPr>
              <a:t>database</a:t>
            </a:r>
            <a:r>
              <a:rPr lang="en" sz="2800">
                <a:solidFill>
                  <a:srgbClr val="000000"/>
                </a:solidFill>
                <a:latin typeface="Arial"/>
                <a:ea typeface="Arial"/>
                <a:cs typeface="Arial"/>
                <a:sym typeface="Arial"/>
              </a:rPr>
              <a:t> of all players scraped from web.</a:t>
            </a:r>
            <a:endParaRPr sz="2800">
              <a:solidFill>
                <a:srgbClr val="000000"/>
              </a:solidFill>
              <a:latin typeface="Arial"/>
              <a:ea typeface="Arial"/>
              <a:cs typeface="Arial"/>
              <a:sym typeface="Arial"/>
            </a:endParaRPr>
          </a:p>
          <a:p>
            <a:pPr indent="-339725" lvl="1" marL="9144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Created a query to cycle through and view names and stats of players who went pro and those who did not.</a:t>
            </a:r>
            <a:endParaRPr sz="2800">
              <a:solidFill>
                <a:srgbClr val="000000"/>
              </a:solidFill>
              <a:latin typeface="Arial"/>
              <a:ea typeface="Arial"/>
              <a:cs typeface="Arial"/>
              <a:sym typeface="Arial"/>
            </a:endParaRPr>
          </a:p>
          <a:p>
            <a:pPr indent="-339725" lvl="1" marL="9144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Combined data sets in order to view a side by side comparison of pro player stats while still in the NCAA vs in the NBA.</a:t>
            </a:r>
            <a:endParaRPr sz="2800">
              <a:solidFill>
                <a:srgbClr val="000000"/>
              </a:solidFill>
              <a:latin typeface="Arial"/>
              <a:ea typeface="Arial"/>
              <a:cs typeface="Arial"/>
              <a:sym typeface="Arial"/>
            </a:endParaRPr>
          </a:p>
          <a:p>
            <a:pPr indent="-33972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‘is_pro’ column added assigning players with a binary response 1 = played professionally and 0 = no professional statistics.</a:t>
            </a:r>
            <a:endParaRPr sz="2800">
              <a:solidFill>
                <a:srgbClr val="000000"/>
              </a:solidFill>
              <a:latin typeface="Arial"/>
              <a:ea typeface="Arial"/>
              <a:cs typeface="Arial"/>
              <a:sym typeface="Arial"/>
            </a:endParaRPr>
          </a:p>
          <a:p>
            <a:pPr indent="-33972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The height column was converted to inches for analysis.</a:t>
            </a:r>
            <a:endParaRPr sz="2800">
              <a:solidFill>
                <a:srgbClr val="000000"/>
              </a:solidFill>
              <a:latin typeface="Arial"/>
              <a:ea typeface="Arial"/>
              <a:cs typeface="Arial"/>
              <a:sym typeface="Arial"/>
            </a:endParaRPr>
          </a:p>
          <a:p>
            <a:pPr indent="-33972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Rows containing NAN values were removed.</a:t>
            </a:r>
            <a:endParaRPr sz="2800">
              <a:solidFill>
                <a:srgbClr val="000000"/>
              </a:solidFill>
              <a:latin typeface="Arial"/>
              <a:ea typeface="Arial"/>
              <a:cs typeface="Arial"/>
              <a:sym typeface="Arial"/>
            </a:endParaRPr>
          </a:p>
          <a:p>
            <a:pPr indent="-33972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Data was split into two separate dataframes “train” and “test”.</a:t>
            </a:r>
            <a:endParaRPr sz="2800">
              <a:solidFill>
                <a:srgbClr val="000000"/>
              </a:solidFill>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311700" y="91975"/>
            <a:ext cx="8520600" cy="6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859">
                <a:solidFill>
                  <a:schemeClr val="accent2"/>
                </a:solidFill>
                <a:latin typeface="Arial"/>
                <a:ea typeface="Arial"/>
                <a:cs typeface="Arial"/>
                <a:sym typeface="Arial"/>
              </a:rPr>
              <a:t>Model Training</a:t>
            </a:r>
            <a:endParaRPr sz="2600">
              <a:solidFill>
                <a:schemeClr val="accent2"/>
              </a:solidFill>
            </a:endParaRPr>
          </a:p>
        </p:txBody>
      </p:sp>
      <p:sp>
        <p:nvSpPr>
          <p:cNvPr id="167" name="Google Shape;167;p29"/>
          <p:cNvSpPr txBox="1"/>
          <p:nvPr>
            <p:ph idx="1" type="body"/>
          </p:nvPr>
        </p:nvSpPr>
        <p:spPr>
          <a:xfrm>
            <a:off x="311700" y="757025"/>
            <a:ext cx="8520600" cy="38118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sz="2100">
                <a:solidFill>
                  <a:srgbClr val="000000"/>
                </a:solidFill>
                <a:latin typeface="Arial"/>
                <a:ea typeface="Arial"/>
                <a:cs typeface="Arial"/>
                <a:sym typeface="Arial"/>
              </a:rPr>
              <a:t>The “train” data set was further split into a train test subsets and input through our models.  Features were assessed through a Correlation Matrix, Heat Map, Random Forest Classifier, and a SHAP representation.  In the end the Random Forest Classifier showed a potential for training with multiple features.</a:t>
            </a:r>
            <a:endParaRPr sz="21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68" name="Google Shape;168;p29"/>
          <p:cNvPicPr preferRelativeResize="0"/>
          <p:nvPr/>
        </p:nvPicPr>
        <p:blipFill>
          <a:blip r:embed="rId3">
            <a:alphaModFix/>
          </a:blip>
          <a:stretch>
            <a:fillRect/>
          </a:stretch>
        </p:blipFill>
        <p:spPr>
          <a:xfrm>
            <a:off x="0" y="2451495"/>
            <a:ext cx="9143999" cy="266041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1700" y="304225"/>
            <a:ext cx="8520600" cy="58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400">
                <a:solidFill>
                  <a:schemeClr val="accent2"/>
                </a:solidFill>
                <a:latin typeface="Arial"/>
                <a:ea typeface="Arial"/>
                <a:cs typeface="Arial"/>
                <a:sym typeface="Arial"/>
              </a:rPr>
              <a:t>Model Test</a:t>
            </a:r>
            <a:endParaRPr>
              <a:solidFill>
                <a:schemeClr val="accent2"/>
              </a:solidFill>
            </a:endParaRPr>
          </a:p>
        </p:txBody>
      </p:sp>
      <p:sp>
        <p:nvSpPr>
          <p:cNvPr id="174" name="Google Shape;174;p30"/>
          <p:cNvSpPr txBox="1"/>
          <p:nvPr>
            <p:ph idx="1" type="body"/>
          </p:nvPr>
        </p:nvSpPr>
        <p:spPr>
          <a:xfrm>
            <a:off x="311700" y="976350"/>
            <a:ext cx="8520600" cy="3592500"/>
          </a:xfrm>
          <a:prstGeom prst="rect">
            <a:avLst/>
          </a:prstGeom>
        </p:spPr>
        <p:txBody>
          <a:bodyPr anchorCtr="0" anchor="t" bIns="91425" lIns="91425" spcFirstLastPara="1" rIns="91425" wrap="square" tIns="91425">
            <a:normAutofit fontScale="77500" lnSpcReduction="20000"/>
          </a:bodyPr>
          <a:lstStyle/>
          <a:p>
            <a:pPr indent="0" lvl="0" marL="0" rtl="0" algn="l">
              <a:lnSpc>
                <a:spcPct val="90000"/>
              </a:lnSpc>
              <a:spcBef>
                <a:spcPts val="1000"/>
              </a:spcBef>
              <a:spcAft>
                <a:spcPts val="0"/>
              </a:spcAft>
              <a:buNone/>
            </a:pPr>
            <a:r>
              <a:rPr lang="en" sz="2800">
                <a:solidFill>
                  <a:srgbClr val="000000"/>
                </a:solidFill>
                <a:latin typeface="Arial"/>
                <a:ea typeface="Arial"/>
                <a:cs typeface="Arial"/>
                <a:sym typeface="Arial"/>
              </a:rPr>
              <a:t>Testing the prediction Accuracy:</a:t>
            </a:r>
            <a:endParaRPr sz="2800">
              <a:solidFill>
                <a:srgbClr val="000000"/>
              </a:solidFill>
              <a:latin typeface="Arial"/>
              <a:ea typeface="Arial"/>
              <a:cs typeface="Arial"/>
              <a:sym typeface="Arial"/>
            </a:endParaRPr>
          </a:p>
          <a:p>
            <a:pPr indent="-36639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The “test” dataframe player stats were input through the model to output the prediction for a player going professional.</a:t>
            </a:r>
            <a:endParaRPr sz="2800">
              <a:solidFill>
                <a:srgbClr val="000000"/>
              </a:solidFill>
              <a:latin typeface="Arial"/>
              <a:ea typeface="Arial"/>
              <a:cs typeface="Arial"/>
              <a:sym typeface="Arial"/>
            </a:endParaRPr>
          </a:p>
          <a:p>
            <a:pPr indent="-36639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Known values and names were removed to only push player stats through the model.</a:t>
            </a:r>
            <a:endParaRPr sz="2800">
              <a:solidFill>
                <a:srgbClr val="000000"/>
              </a:solidFill>
              <a:latin typeface="Arial"/>
              <a:ea typeface="Arial"/>
              <a:cs typeface="Arial"/>
              <a:sym typeface="Arial"/>
            </a:endParaRPr>
          </a:p>
          <a:p>
            <a:pPr indent="-366395"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The predicted outputs were added to a dataframe along side the known outcome.  To assess correct prediction.</a:t>
            </a:r>
            <a:endParaRPr sz="2800">
              <a:solidFill>
                <a:srgbClr val="000000"/>
              </a:solidFill>
              <a:latin typeface="Arial"/>
              <a:ea typeface="Arial"/>
              <a:cs typeface="Arial"/>
              <a:sym typeface="Arial"/>
            </a:endParaRPr>
          </a:p>
          <a:p>
            <a:pPr indent="-366395" lvl="0" marL="457200" rtl="0" algn="l">
              <a:lnSpc>
                <a:spcPct val="90000"/>
              </a:lnSpc>
              <a:spcBef>
                <a:spcPts val="1000"/>
              </a:spcBef>
              <a:spcAft>
                <a:spcPts val="0"/>
              </a:spcAft>
              <a:buSzPct val="100000"/>
              <a:buFont typeface="Arial"/>
              <a:buChar char="●"/>
            </a:pPr>
            <a:r>
              <a:rPr lang="en" sz="2800">
                <a:solidFill>
                  <a:srgbClr val="000000"/>
                </a:solidFill>
                <a:latin typeface="Arial"/>
                <a:ea typeface="Arial"/>
                <a:cs typeface="Arial"/>
                <a:sym typeface="Arial"/>
              </a:rPr>
              <a:t>The predicted outcomes matched for 38533 of 39836 inputs.  Model showed a </a:t>
            </a:r>
            <a:r>
              <a:rPr lang="en" sz="2800">
                <a:solidFill>
                  <a:srgbClr val="0000FF"/>
                </a:solidFill>
                <a:latin typeface="Arial"/>
                <a:ea typeface="Arial"/>
                <a:cs typeface="Arial"/>
                <a:sym typeface="Arial"/>
              </a:rPr>
              <a:t>96.7%</a:t>
            </a:r>
            <a:r>
              <a:rPr lang="en" sz="2800">
                <a:solidFill>
                  <a:srgbClr val="000000"/>
                </a:solidFill>
                <a:latin typeface="Arial"/>
                <a:ea typeface="Arial"/>
                <a:cs typeface="Arial"/>
                <a:sym typeface="Arial"/>
              </a:rPr>
              <a:t> prediction accuracy! </a:t>
            </a:r>
            <a:endParaRPr sz="2800">
              <a:solidFill>
                <a:srgbClr val="000000"/>
              </a:solidFill>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11700" y="148575"/>
            <a:ext cx="8520600" cy="530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a:solidFill>
                  <a:schemeClr val="accent2"/>
                </a:solidFill>
                <a:latin typeface="Arial"/>
                <a:ea typeface="Arial"/>
                <a:cs typeface="Arial"/>
                <a:sym typeface="Arial"/>
              </a:rPr>
              <a:t>Findings:</a:t>
            </a:r>
            <a:endParaRPr>
              <a:solidFill>
                <a:schemeClr val="accent2"/>
              </a:solidFill>
            </a:endParaRPr>
          </a:p>
        </p:txBody>
      </p:sp>
      <p:sp>
        <p:nvSpPr>
          <p:cNvPr id="180" name="Google Shape;180;p31"/>
          <p:cNvSpPr txBox="1"/>
          <p:nvPr>
            <p:ph idx="1" type="body"/>
          </p:nvPr>
        </p:nvSpPr>
        <p:spPr>
          <a:xfrm>
            <a:off x="311700" y="820700"/>
            <a:ext cx="8520600" cy="37482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a:solidFill>
                  <a:srgbClr val="000000"/>
                </a:solidFill>
                <a:latin typeface="Arial"/>
                <a:ea typeface="Arial"/>
                <a:cs typeface="Arial"/>
                <a:sym typeface="Arial"/>
              </a:rPr>
              <a:t>Our model showed an ability to not only assess several features but produce a high accuracy for predicting the outcomes.  The Random Forest Classifier model proved to be the most flexible model of our attempts.  It allowed for all eleven parameters to be input without decreasing the accuracy.  Overall this approach can be considered effective for evaluating the potential of a basketball player going professional.</a:t>
            </a:r>
            <a:endParaRPr>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81" name="Google Shape;181;p31"/>
          <p:cNvPicPr preferRelativeResize="0"/>
          <p:nvPr/>
        </p:nvPicPr>
        <p:blipFill>
          <a:blip r:embed="rId3">
            <a:alphaModFix/>
          </a:blip>
          <a:stretch>
            <a:fillRect/>
          </a:stretch>
        </p:blipFill>
        <p:spPr>
          <a:xfrm>
            <a:off x="2426725" y="2490350"/>
            <a:ext cx="3183726" cy="2384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400">
                <a:solidFill>
                  <a:schemeClr val="accent2"/>
                </a:solidFill>
                <a:latin typeface="Arial"/>
                <a:ea typeface="Arial"/>
                <a:cs typeface="Arial"/>
                <a:sym typeface="Arial"/>
              </a:rPr>
              <a:t>Reflections:</a:t>
            </a:r>
            <a:endParaRPr>
              <a:solidFill>
                <a:schemeClr val="accent2"/>
              </a:solidFill>
            </a:endParaRPr>
          </a:p>
        </p:txBody>
      </p:sp>
      <p:sp>
        <p:nvSpPr>
          <p:cNvPr id="187" name="Google Shape;187;p32"/>
          <p:cNvSpPr txBox="1"/>
          <p:nvPr>
            <p:ph idx="1" type="body"/>
          </p:nvPr>
        </p:nvSpPr>
        <p:spPr>
          <a:xfrm>
            <a:off x="311700" y="1054175"/>
            <a:ext cx="8520600" cy="3514800"/>
          </a:xfrm>
          <a:prstGeom prst="rect">
            <a:avLst/>
          </a:prstGeom>
        </p:spPr>
        <p:txBody>
          <a:bodyPr anchorCtr="0" anchor="t" bIns="91425" lIns="91425" spcFirstLastPara="1" rIns="91425" wrap="square" tIns="91425">
            <a:normAutofit fontScale="70000" lnSpcReduction="20000"/>
          </a:bodyPr>
          <a:lstStyle/>
          <a:p>
            <a:pPr indent="-353060"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Data set for model prediction must be new and previously unseen or the computer will recognize the prior data.</a:t>
            </a:r>
            <a:endParaRPr sz="2800">
              <a:solidFill>
                <a:srgbClr val="000000"/>
              </a:solidFill>
              <a:latin typeface="Arial"/>
              <a:ea typeface="Arial"/>
              <a:cs typeface="Arial"/>
              <a:sym typeface="Arial"/>
            </a:endParaRPr>
          </a:p>
          <a:p>
            <a:pPr indent="-353060"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Data collection over time changed and improved.  This added an extra layer of choosing the correct stats to have meaningful data.</a:t>
            </a:r>
            <a:endParaRPr sz="2800">
              <a:solidFill>
                <a:srgbClr val="000000"/>
              </a:solidFill>
              <a:latin typeface="Arial"/>
              <a:ea typeface="Arial"/>
              <a:cs typeface="Arial"/>
              <a:sym typeface="Arial"/>
            </a:endParaRPr>
          </a:p>
          <a:p>
            <a:pPr indent="-353060"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Model accuracy can be difficult to assess prior to completing the prediction phase.  The outcome results were a much more true reflection of the accuracy of the training model.</a:t>
            </a:r>
            <a:endParaRPr sz="2800">
              <a:solidFill>
                <a:srgbClr val="000000"/>
              </a:solidFill>
              <a:latin typeface="Arial"/>
              <a:ea typeface="Arial"/>
              <a:cs typeface="Arial"/>
              <a:sym typeface="Arial"/>
            </a:endParaRPr>
          </a:p>
          <a:p>
            <a:pPr indent="-353060" lvl="0" marL="457200" rtl="0" algn="l">
              <a:lnSpc>
                <a:spcPct val="90000"/>
              </a:lnSpc>
              <a:spcBef>
                <a:spcPts val="1000"/>
              </a:spcBef>
              <a:spcAft>
                <a:spcPts val="0"/>
              </a:spcAft>
              <a:buClr>
                <a:srgbClr val="000000"/>
              </a:buClr>
              <a:buSzPct val="100000"/>
              <a:buFont typeface="Arial"/>
              <a:buChar char="●"/>
            </a:pPr>
            <a:r>
              <a:rPr lang="en" sz="2800">
                <a:solidFill>
                  <a:srgbClr val="000000"/>
                </a:solidFill>
                <a:latin typeface="Arial"/>
                <a:ea typeface="Arial"/>
                <a:cs typeface="Arial"/>
                <a:sym typeface="Arial"/>
              </a:rPr>
              <a:t>Teamwork is crucial for a project of this complexity.  Many obstacles presented along the way that we were able to confront and overcome with a team approach.</a:t>
            </a:r>
            <a:endParaRPr sz="2800">
              <a:solidFill>
                <a:srgbClr val="000000"/>
              </a:solidFill>
              <a:latin typeface="Arial"/>
              <a:ea typeface="Arial"/>
              <a:cs typeface="Arial"/>
              <a:sym typeface="Arial"/>
            </a:endParaRPr>
          </a:p>
          <a:p>
            <a:pPr indent="0" lvl="0" marL="0" rtl="0" algn="l">
              <a:spcBef>
                <a:spcPts val="10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311700" y="141500"/>
            <a:ext cx="8520600" cy="87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400">
                <a:solidFill>
                  <a:schemeClr val="accent2"/>
                </a:solidFill>
                <a:latin typeface="Arial"/>
                <a:ea typeface="Arial"/>
                <a:cs typeface="Arial"/>
                <a:sym typeface="Arial"/>
              </a:rPr>
              <a:t>Questions?</a:t>
            </a:r>
            <a:endParaRPr>
              <a:solidFill>
                <a:schemeClr val="accent2"/>
              </a:solidFill>
            </a:endParaRPr>
          </a:p>
        </p:txBody>
      </p:sp>
      <p:sp>
        <p:nvSpPr>
          <p:cNvPr id="193" name="Google Shape;193;p3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4" name="Google Shape;194;p33"/>
          <p:cNvPicPr preferRelativeResize="0"/>
          <p:nvPr/>
        </p:nvPicPr>
        <p:blipFill>
          <a:blip r:embed="rId3">
            <a:alphaModFix/>
          </a:blip>
          <a:stretch>
            <a:fillRect/>
          </a:stretch>
        </p:blipFill>
        <p:spPr>
          <a:xfrm>
            <a:off x="0" y="1018818"/>
            <a:ext cx="9144000" cy="387705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